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Jua"/>
      <p:regular r:id="rId34"/>
    </p:embeddedFont>
    <p:embeddedFont>
      <p:font typeface="Russo One"/>
      <p:regular r:id="rId35"/>
    </p:embeddedFont>
    <p:embeddedFont>
      <p:font typeface="Black Han Sans"/>
      <p:regular r:id="rId36"/>
    </p:embeddedFont>
    <p:embeddedFont>
      <p:font typeface="Nanum Gothic"/>
      <p:regular r:id="rId37"/>
      <p:bold r:id="rId38"/>
    </p:embeddedFont>
    <p:embeddedFont>
      <p:font typeface="Alfa Slab On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ussoOne-regular.fntdata"/><Relationship Id="rId12" Type="http://schemas.openxmlformats.org/officeDocument/2006/relationships/slide" Target="slides/slide7.xml"/><Relationship Id="rId34" Type="http://schemas.openxmlformats.org/officeDocument/2006/relationships/font" Target="fonts/Jua-regular.fntdata"/><Relationship Id="rId15" Type="http://schemas.openxmlformats.org/officeDocument/2006/relationships/slide" Target="slides/slide10.xml"/><Relationship Id="rId37" Type="http://schemas.openxmlformats.org/officeDocument/2006/relationships/font" Target="fonts/NanumGothic-regular.fntdata"/><Relationship Id="rId14" Type="http://schemas.openxmlformats.org/officeDocument/2006/relationships/slide" Target="slides/slide9.xml"/><Relationship Id="rId36" Type="http://schemas.openxmlformats.org/officeDocument/2006/relationships/font" Target="fonts/BlackHanSans-regular.fntdata"/><Relationship Id="rId17" Type="http://schemas.openxmlformats.org/officeDocument/2006/relationships/slide" Target="slides/slide12.xml"/><Relationship Id="rId39" Type="http://schemas.openxmlformats.org/officeDocument/2006/relationships/font" Target="fonts/AlfaSlabOne-regular.fntdata"/><Relationship Id="rId16" Type="http://schemas.openxmlformats.org/officeDocument/2006/relationships/slide" Target="slides/slide11.xml"/><Relationship Id="rId38" Type="http://schemas.openxmlformats.org/officeDocument/2006/relationships/font" Target="fonts/NanumGothic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4eecea4d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4eecea4d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안녕하세요 5조 발표를 맡게 된 박승재 라고 합니다.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저희는 미니게임 컨셉으로 프로젝트를 진행하였습니다.</a:t>
            </a:r>
            <a:endParaRPr sz="10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4eecea4da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4eecea4da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위의 플로우 차트를 보시는것과 같이 버튼을 눌러 게임시작을 하게 되면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입력해둔 changeTurn메소드를 통해 각각 o와x를 부여받게 하였습니다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메소드로 작성한 trunCnt(턴 카운드)를 0으로 설정해 두고 changeTurn메소드를 통해 턴카운드 값을 2로 나누어 나머지 값이 0이면 o의 턴,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나머지 값이 있으면x의 턴으로 해두었으며 한 사람의 턴이 종료될때마다 턴카운트는 1씩 올라가게 되어 매턴마다 짝수 혹은 홀수로 변하는 턴카운트를 통해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서로의 턴을 주고 받게 됩니다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o와x를 입력을 받아 표기를 하는것은 씬빌더를 통해 버튼으로 만들었습니다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btnProc이라는 메소드 안의 setText기능으로 해당하는 턴의 플레이어가 클릭하는 o와x를 받도록 설정하였고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승리조건은 메소드를 불린을 통해 가로줄조건 세로줄조건 대각선줄 조건을 만들었으며 해당하는 값이 참이 나오면,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해당 턴의 플레이어가 승리하게 되고, 해당하는 값이 거짓이 나오면 게임은 계속 진행이 됩니다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총 9개의 버튼으로 진행되는 게임인만큼 10번째 턴이 나왔을때는 무승부로 설정을 해두었습니다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이렇게 승부가 나오면 return(리턴)을 통해 게임은 종료가 됩니다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이상입니다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(끝)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51ec98c6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51ec98c6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1 to 50 게임 빌표를 맡게된 전우진 입니다.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4eecea4da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f4eecea4da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이 게임은 </a:t>
            </a: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</a:rPr>
              <a:t>화면에 보이는 1에서 50까지의 숫자를 최대한 빨리 순서대로 클릭하는 게임입니다.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우선 게임시작 버튼을 클릭함과 동시에 타이머를 동작하는 스레드가 실행됩니다.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0.01초 간격으로 시간을 연산하며 타이머의 시간이 증가됩니다.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</a:rPr>
              <a:t>게임 안에서 숫자판은 25개의 버튼들로 이루어져 있으며 첫 화면에는 1부터 25까지의 숫자가 표시되고 이 숫자들을 터치하면 터치를 하지 않은 높은 숫자들인 26부터 50 까지의 숫자로 바뀝니다.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우선 50크기의 배열에 1부터 50까지의 숫자를 대입시킵니다.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이 후 배열에서 1부터 25까지의 숫자와 26부터 50까지의 숫자를 따로 섞어줍니다.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그리고나서 섞은 숫자가 들어있는 배열을 이용해 버튼에 순서대로 숫자를 배치시킵니다. 이렇게 되면 랜덤한 숫자가 버튼에 배치되는 것 입니다.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51ec98c62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51ec98c62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</a:rPr>
              <a:t>게임을 진행할 때 초기에 step라는 변수에 숫자 1을 대입하여 step 변수와 버튼 내부의 적힌 숫자를 비교한 후에 결과값이 true가 나오면 버튼의 숫자를 다음 숫자로 재배치 시키거나 배치할 숫자가 없다면 버튼 숫자를 지운 후 step변수에 1을 더해줍니다.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</a:rPr>
              <a:t>이렇게 50까지 숫자를 클릭하게 되면 게임이 종료됩니다.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51ec98c62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51ec98c62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게임이 끝났을 땐 스레드를 인터럽트 시켜주며  게임을 종료시키고 랭킹등록 페이지로 이동하게됩니다.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여기서 닉네임을 입력한 후 등록 버튼을 클릭하였을 때 DB에 닉네임과 클리어 시간을 insert를 시켜 데이터를 추가합니다.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FFFFF"/>
                </a:highlight>
              </a:rPr>
              <a:t>동시에 랭킹페이지로 넘어오게되는데 여기서 DB에서 select문을 통해 닉네임과 클리어시간을 가져와 클리어타임 기준으로 오름차순으로 정렬해 TableView대입시켜 전체 랭킹을 보여줍니다.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4eecea4da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4eecea4da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이 표는 One to fifty 게임의 전체적인 흐름을 표현한 플로우차트 입니다.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DAFF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여기까지 One to Fifty 게임 발표를 맡게된 전우진 이였습니다.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51ec98c6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51ec98c6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마지막으로 소개 시켜드릴 게임은 테트리스입니다.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아마 많은 분들이 알고 계실 거라 생각이 드는데요,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혹시나 하는분들을 위해 설명을 드리자면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일정한 속도로 내려오는 7가지 블록으로 한줄 한줄 계속 채워서 없애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최대한 많은 점수를 내는 것이 목표인 게임입니다.</a:t>
            </a:r>
            <a:endParaRPr sz="10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4eecea4da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4eecea4da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#왼쪽 UI 설명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최초에 테트리스 시작 전입니다  일반적인 테트리스와 같이 12*24크기의 판을 가지고있고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게임시작을누르면 7개의 블럭중 랜덤으로 하나씩 내려오게 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#오른쪽 UI 설명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다음이미지와 같이</a:t>
            </a:r>
            <a:r>
              <a:rPr lang="ko" sz="1000">
                <a:solidFill>
                  <a:srgbClr val="F3DAFF"/>
                </a:solidFill>
              </a:rPr>
              <a:t> </a:t>
            </a:r>
            <a:r>
              <a:rPr lang="ko" sz="1000">
                <a:solidFill>
                  <a:schemeClr val="dk1"/>
                </a:solidFill>
              </a:rPr>
              <a:t>자동으로 내려오는 블럭을 계속 진행하며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부숴진 라인 하나당  score += 50 점씩 오르게 되고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블럭을 조작하여 내릴때마다  내려온 칸 수 만큼 점수가 오르게 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하지만 오른쪽 이미지와 같이 블럭을 잘못 올리게 되어 맨 윗라인에 다다르게 되면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게임이 종료 되고 게임 종료시 모든 프로세스의 동작을 멈추게 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종료된 후에는    다음 슬라이드 &gt;&gt;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ff14657d4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eff14657d4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# 왼쪽 UI 설명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다음과 같이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기록된 점수를 등록할 수 있는 화면으로 넘어오게 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닉네임을 입력하고 등록버튼을 누르면 오라클에 있는 테트리스 DB로 닉네임과, 점수가 삽입됩니다.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#오른쪽 UI 설명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등록이 끝나면 랭킹을 보여주는 페이지로 전환시켜주고,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점수가 높은 순서대로 보여주게 됩니다.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4eecea4d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4eecea4d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전체적인 흐름을 말씀드리면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--- 플로우차트 리딩 ---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… 이렇습니다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4eecea4d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4eecea4d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f51ec98c6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f51ec98c6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안녕하세요 다음 발표자인 이주희입니다.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게임들의 기능 설명들은 앞에서 모두 마무리해주셨고, 이제 프로그램의 전반적인 UI에 관하여 설명하겠습니다.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먼저 버튼, 라벨, pane, 이미지 등의 기본적인 틀들은 모두 씬빌더로 잡아주고서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색상, 폰트, 커서를 올렸을 때의 변화 등 세부적인 디자인들은 CSS로 설정해주었습니다.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게임 로고와 각 게임의 타이틀 같은 이미지들은 모두 포토샵으로 작업하였습니다.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4eecea4da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4eecea4da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처음 프로그램을 시작했을 때 보이는 화면입니다.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게임 시작을 누르면, 오른쪽처럼 게임을 선택하는 화면이 보여지게 됩니다.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각각의 버튼들을 마우스로 건드려보시면, 이런식으로 변화하는 것을 보실 수 있습니다.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원래는 로그인 기능도 구현해놓았었지만 회의를 거치면서 저희 프로젝트에서는 로그인 기능이 없는것이 더 나을것 같다고 판단하여 해당 기능을 빼게되었습니다.</a:t>
            </a:r>
            <a:endParaRPr sz="10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51ec98c62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f51ec98c6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1 to 50 전체 실행 모습입니다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게임 시작을 누르면 타이머가 실행되고, 동시에 버튼을 클릭할 수 있게 됩니다.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게임이 끝나면 본인이 클리어한 시간과 함께 닉네임 입력 창이 뜨며,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닉네임을 등록하게되면 테이블뷰에서 플레이어들이 등록한 닉네임과 클리어시간들이 테이블뷰로 보여지게됩니다.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화면 위에 있는 뒤로가기 버튼과 아래쪽에 홈 버튼을 누르면 게임선택 화면으로 다시 돌아갈 수 있습니다.</a:t>
            </a:r>
            <a:endParaRPr sz="10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f51ec98c6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f51ec98c6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틱택토 진행 모습입니다. 게임 시작 버튼을 누르면, 다음같이 게임 화면으로 넘어가고요.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게임 화면에 있는 게임 시작 버튼을 누르면 해당 버튼은 비활성화 되고, OX 버튼은 활성화 되는 모습이 보여집니다.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O를 시작으로 o,x가 표시되며, OX버튼에는 각각 색을 다르게 하여 구분지어주었습니다.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틱택토에선 따로 랭킹 등록 화면이 없으며, 게임이 모두 끝나면 누구의 승리인지 라벨에서 보여지고 OX버튼들이 다시 비활성화되는 것을 보실 수 있습니다.</a:t>
            </a:r>
            <a:endParaRPr sz="10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51ec98c6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51ec98c6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마지막으로 테트리스 진행 모습입니다.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게임이 끝나면 플레이어의 점수와 함께 1to50과 같은 방식으로 랭킹을 등록하고, 테이블뷰를 통해 등록된 점수를 확인할 수 있게 됩니다.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이상으로 UI설명을 마치며 다시 승재님께 턴을 넘기며 마무리하겠습니다.</a:t>
            </a:r>
            <a:endParaRPr sz="10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f4eecea4da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f4eecea4da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51ec98c62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f51ec98c62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저희 프로젝트 구동 영상을 시청하시겠습니다.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4eecea4da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4eecea4da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f4eecea4da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f4eecea4da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4eecea4d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4eecea4d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4eecea4da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4eecea4da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우리팀의 첫 프로젝트인 미니게임은 사실 주제를 정하는것부터 쉽지 않았다.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인터넷에서 정보를 찾았으나 생각보다 좋은 아이템이 너무 많았고, 고민을 한 끝에 그림을 맞추는 게임을 하기로 했으나 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그림을 실시간으로 보내는 기능이라던가 소켓통신 등 생각보다 너무 어려운 난제가 많아 주제를 변경하였습니다,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그렇게 또 다시 고민을 하던 중 게임을 여러가지를 만들어본다면 가장 큰 공부가 될것이라 생각하여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미니게임을 만들게 되었습니다.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4eecea4da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4eecea4da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4eecea4da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f4eecea4da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팀원 역할을 위와같이 분배하여 진행했습니다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틱택토, 1to50 , 테트리스 , css,전반적인 디자인을 --- 님이 담당해서 진행하였습니다.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</a:rPr>
              <a:t>설명을 위해 게임진행 UI와 플로우 차트를 준비 하였고 틱택토 부터 소개를 시작하겠습니다.</a:t>
            </a:r>
            <a:endParaRPr sz="10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51ec98c6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51ec98c6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틱택토 발표를 맡은 오성택이라고 합니다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틱택토 게임 발표 시작하겠습니다.</a:t>
            </a:r>
            <a:endParaRPr sz="10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4eecea4da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4eecea4da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저희가 만든 틱택토게임은 위의 그림과 같이 두페이지로 나누어져 있으며 버튼을 누르면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두사람이 일대일로 승부를 하도록 만들어 두었습니다.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게임시작버튼을 누르면 오른쪽에 보이는것과 같이 각각 o팀과x팀으로 나뉘어 게임을 시작하게 됩니다.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ff14657d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ff14657d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틱택토 게임의 방법은 가로,세로 3칸씩 총 9칸의 보드에서 진행되는 게임입니다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한국의 오목과 비슷한데요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플레이어가 해당턴에 한번씩 번갈아며 클릭을 하고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가로,세로,대각선 등으로 한 플레이어가 한 줄을 완성시키면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이기는 게임이며 칸이 전부 찼음에도 승부가 나지 않으면 무승부로 하고 있습니다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그럼 이제부터 코드리뷰를 하기에 앞서 보다 쉽게 이해를 돕기 위하여 flowchart를 함께 보시겠습니다.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image" Target="../media/image24.png"/><Relationship Id="rId7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46.png"/><Relationship Id="rId7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38.png"/><Relationship Id="rId5" Type="http://schemas.openxmlformats.org/officeDocument/2006/relationships/image" Target="../media/image42.png"/><Relationship Id="rId6" Type="http://schemas.openxmlformats.org/officeDocument/2006/relationships/image" Target="../media/image4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Relationship Id="rId6" Type="http://schemas.openxmlformats.org/officeDocument/2006/relationships/image" Target="../media/image41.png"/><Relationship Id="rId7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youtube.com/watch?v=H-rmzGcL-4U" TargetMode="External"/><Relationship Id="rId4" Type="http://schemas.openxmlformats.org/officeDocument/2006/relationships/image" Target="../media/image4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youtube.com/watch?v=H-rmzGcL-4U" TargetMode="External"/><Relationship Id="rId4" Type="http://schemas.openxmlformats.org/officeDocument/2006/relationships/image" Target="../media/image43.png"/><Relationship Id="rId5" Type="http://schemas.openxmlformats.org/officeDocument/2006/relationships/hyperlink" Target="https://github.com/woojin97318/minigame" TargetMode="External"/><Relationship Id="rId6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10" Type="http://schemas.openxmlformats.org/officeDocument/2006/relationships/image" Target="../media/image7.png"/><Relationship Id="rId9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010188" y="194875"/>
            <a:ext cx="3123625" cy="3138050"/>
          </a:xfrm>
          <a:prstGeom prst="flowChartDecision">
            <a:avLst/>
          </a:prstGeom>
          <a:solidFill>
            <a:srgbClr val="FFFFFF">
              <a:alpha val="55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4294967295" type="subTitle"/>
          </p:nvPr>
        </p:nvSpPr>
        <p:spPr>
          <a:xfrm>
            <a:off x="2469150" y="3636500"/>
            <a:ext cx="4205700" cy="1230900"/>
          </a:xfrm>
          <a:prstGeom prst="rect">
            <a:avLst/>
          </a:prstGeom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168DB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185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rPr>
              <a:t>Team 5 </a:t>
            </a:r>
            <a:endParaRPr sz="1400"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4"/>
                </a:solidFill>
                <a:latin typeface="Jua"/>
                <a:ea typeface="Jua"/>
                <a:cs typeface="Jua"/>
                <a:sym typeface="Jua"/>
              </a:rPr>
              <a:t>박승재	오성택	이주희	전우진</a:t>
            </a:r>
            <a:endParaRPr b="1" sz="1700">
              <a:solidFill>
                <a:schemeClr val="accent4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925" y="354075"/>
            <a:ext cx="4622151" cy="3138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85725">
              <a:srgbClr val="2168DB">
                <a:alpha val="52000"/>
              </a:srgbClr>
            </a:outerShdw>
          </a:effectLst>
        </p:spPr>
      </p:pic>
      <p:grpSp>
        <p:nvGrpSpPr>
          <p:cNvPr id="57" name="Google Shape;57;p13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58" name="Google Shape;58;p13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13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61" name="Google Shape;61;p13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64" name="Google Shape;64;p13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" name="Google Shape;66;p13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67" name="Google Shape;67;p13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틱택토 : FlowChart</a:t>
            </a:r>
            <a:endParaRPr sz="4400">
              <a:solidFill>
                <a:srgbClr val="8329D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196" name="Google Shape;196;p22"/>
          <p:cNvGrpSpPr/>
          <p:nvPr/>
        </p:nvGrpSpPr>
        <p:grpSpPr>
          <a:xfrm>
            <a:off x="2335350" y="1088275"/>
            <a:ext cx="4473300" cy="3824100"/>
            <a:chOff x="2342500" y="1088275"/>
            <a:chExt cx="4473300" cy="3824100"/>
          </a:xfrm>
        </p:grpSpPr>
        <p:sp>
          <p:nvSpPr>
            <p:cNvPr id="197" name="Google Shape;197;p22"/>
            <p:cNvSpPr/>
            <p:nvPr/>
          </p:nvSpPr>
          <p:spPr>
            <a:xfrm>
              <a:off x="2342500" y="1088275"/>
              <a:ext cx="4473300" cy="3824100"/>
            </a:xfrm>
            <a:prstGeom prst="roundRect">
              <a:avLst>
                <a:gd fmla="val 7776" name="adj"/>
              </a:avLst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8" name="Google Shape;198;p22"/>
            <p:cNvPicPr preferRelativeResize="0"/>
            <p:nvPr/>
          </p:nvPicPr>
          <p:blipFill rotWithShape="1">
            <a:blip r:embed="rId3">
              <a:alphaModFix/>
            </a:blip>
            <a:srcRect b="50783" l="15621" r="15621" t="4453"/>
            <a:stretch/>
          </p:blipFill>
          <p:spPr>
            <a:xfrm>
              <a:off x="2436800" y="1194600"/>
              <a:ext cx="4270400" cy="36114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3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204" name="Google Shape;204;p23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23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207" name="Google Shape;207;p23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23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210" name="Google Shape;210;p23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23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213" name="Google Shape;213;p23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381" y="1723244"/>
            <a:ext cx="4271237" cy="1697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4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 to 50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29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2" name="Google Shape;222;p24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00" y="1918388"/>
            <a:ext cx="3739526" cy="224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0475" y="1918364"/>
            <a:ext cx="3739526" cy="224187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4"/>
          <p:cNvSpPr/>
          <p:nvPr/>
        </p:nvSpPr>
        <p:spPr>
          <a:xfrm>
            <a:off x="4200300" y="2630963"/>
            <a:ext cx="743400" cy="99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>
              <a:alpha val="79040"/>
            </a:srgbClr>
          </a:solidFill>
          <a:ln cap="flat" cmpd="sng" w="76200">
            <a:solidFill>
              <a:srgbClr val="FFA9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4"/>
          <p:cNvPicPr preferRelativeResize="0"/>
          <p:nvPr/>
        </p:nvPicPr>
        <p:blipFill rotWithShape="1">
          <a:blip r:embed="rId3">
            <a:alphaModFix/>
          </a:blip>
          <a:srcRect b="9179" l="7782" r="54366" t="49468"/>
          <a:stretch/>
        </p:blipFill>
        <p:spPr>
          <a:xfrm>
            <a:off x="364000" y="2953700"/>
            <a:ext cx="2206926" cy="14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4"/>
          <p:cNvPicPr preferRelativeResize="0"/>
          <p:nvPr/>
        </p:nvPicPr>
        <p:blipFill rotWithShape="1">
          <a:blip r:embed="rId4">
            <a:alphaModFix/>
          </a:blip>
          <a:srcRect b="7043" l="5598" r="52272" t="48462"/>
          <a:stretch/>
        </p:blipFill>
        <p:spPr>
          <a:xfrm>
            <a:off x="5040475" y="2953700"/>
            <a:ext cx="2282733" cy="144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5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 to 50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29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250" y="1540001"/>
            <a:ext cx="5001800" cy="299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/>
        </p:nvSpPr>
        <p:spPr>
          <a:xfrm>
            <a:off x="707550" y="1446150"/>
            <a:ext cx="2694900" cy="3186300"/>
          </a:xfrm>
          <a:prstGeom prst="rect">
            <a:avLst/>
          </a:prstGeom>
          <a:solidFill>
            <a:srgbClr val="595959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int step = 1;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if(step == 버튼의 숫자) {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	클릭한 버튼.setText(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다음숫자 or null);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step++;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}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FFFFF"/>
                </a:solidFill>
                <a:latin typeface="Jua"/>
                <a:ea typeface="Jua"/>
                <a:cs typeface="Jua"/>
                <a:sym typeface="Jua"/>
              </a:rPr>
              <a:t>if(step == 51) 게임종료;</a:t>
            </a:r>
            <a:endParaRPr sz="1500">
              <a:solidFill>
                <a:srgbClr val="FFFFFF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6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 to 50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29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619" y="2527331"/>
            <a:ext cx="1681163" cy="10239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6"/>
          <p:cNvGrpSpPr/>
          <p:nvPr/>
        </p:nvGrpSpPr>
        <p:grpSpPr>
          <a:xfrm>
            <a:off x="2824888" y="1782199"/>
            <a:ext cx="5397387" cy="2514225"/>
            <a:chOff x="2824888" y="1782199"/>
            <a:chExt cx="5397387" cy="2514225"/>
          </a:xfrm>
        </p:grpSpPr>
        <p:sp>
          <p:nvSpPr>
            <p:cNvPr id="246" name="Google Shape;246;p26"/>
            <p:cNvSpPr/>
            <p:nvPr/>
          </p:nvSpPr>
          <p:spPr>
            <a:xfrm>
              <a:off x="2824888" y="2540550"/>
              <a:ext cx="743400" cy="997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FFFF">
                <a:alpha val="79040"/>
              </a:srgbClr>
            </a:solidFill>
            <a:ln cap="flat" cmpd="sng" w="76200">
              <a:solidFill>
                <a:srgbClr val="FFA9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7" name="Google Shape;247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28399" y="1782199"/>
              <a:ext cx="4193875" cy="2514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 to 50 : FlowChart</a:t>
            </a:r>
            <a:endParaRPr sz="4200">
              <a:solidFill>
                <a:srgbClr val="8329D3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254" name="Google Shape;254;p27"/>
          <p:cNvGrpSpPr/>
          <p:nvPr/>
        </p:nvGrpSpPr>
        <p:grpSpPr>
          <a:xfrm>
            <a:off x="422225" y="1088275"/>
            <a:ext cx="8335800" cy="3824100"/>
            <a:chOff x="422225" y="1088275"/>
            <a:chExt cx="8335800" cy="3824100"/>
          </a:xfrm>
        </p:grpSpPr>
        <p:sp>
          <p:nvSpPr>
            <p:cNvPr id="255" name="Google Shape;255;p27"/>
            <p:cNvSpPr/>
            <p:nvPr/>
          </p:nvSpPr>
          <p:spPr>
            <a:xfrm>
              <a:off x="422225" y="1088275"/>
              <a:ext cx="8335800" cy="3824100"/>
            </a:xfrm>
            <a:prstGeom prst="roundRect">
              <a:avLst>
                <a:gd fmla="val 7776" name="adj"/>
              </a:avLst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6" name="Google Shape;256;p27"/>
            <p:cNvPicPr preferRelativeResize="0"/>
            <p:nvPr/>
          </p:nvPicPr>
          <p:blipFill rotWithShape="1">
            <a:blip r:embed="rId3">
              <a:alphaModFix/>
            </a:blip>
            <a:srcRect b="10874" l="2164" r="4552" t="16824"/>
            <a:stretch/>
          </p:blipFill>
          <p:spPr>
            <a:xfrm>
              <a:off x="422225" y="1326975"/>
              <a:ext cx="8275424" cy="33174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8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262" name="Google Shape;262;p28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28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265" name="Google Shape;265;p28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28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268" name="Google Shape;268;p28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28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271" name="Google Shape;271;p28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3" name="Google Shape;2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228" y="1776716"/>
            <a:ext cx="4893551" cy="1590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테트리스</a:t>
            </a: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35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80" name="Google Shape;280;p29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56" y="1898681"/>
            <a:ext cx="3805238" cy="2281238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9"/>
          <p:cNvSpPr/>
          <p:nvPr/>
        </p:nvSpPr>
        <p:spPr>
          <a:xfrm>
            <a:off x="4200300" y="2630963"/>
            <a:ext cx="743400" cy="99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>
              <a:alpha val="79040"/>
            </a:srgbClr>
          </a:solidFill>
          <a:ln cap="flat" cmpd="sng" w="76200">
            <a:solidFill>
              <a:srgbClr val="FFA9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5106" y="1898681"/>
            <a:ext cx="3805238" cy="2281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테트리스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35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0" name="Google Shape;290;p30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650" y="2532094"/>
            <a:ext cx="1676400" cy="10144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30"/>
          <p:cNvGrpSpPr/>
          <p:nvPr/>
        </p:nvGrpSpPr>
        <p:grpSpPr>
          <a:xfrm>
            <a:off x="3015200" y="1898681"/>
            <a:ext cx="5188875" cy="2281238"/>
            <a:chOff x="3015200" y="1898681"/>
            <a:chExt cx="5188875" cy="2281238"/>
          </a:xfrm>
        </p:grpSpPr>
        <p:sp>
          <p:nvSpPr>
            <p:cNvPr id="293" name="Google Shape;293;p30"/>
            <p:cNvSpPr/>
            <p:nvPr/>
          </p:nvSpPr>
          <p:spPr>
            <a:xfrm>
              <a:off x="3015200" y="2540538"/>
              <a:ext cx="743400" cy="997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FFFF">
                <a:alpha val="79040"/>
              </a:srgbClr>
            </a:solidFill>
            <a:ln cap="flat" cmpd="sng" w="76200">
              <a:solidFill>
                <a:srgbClr val="FFA9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94" name="Google Shape;294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94075" y="1898681"/>
              <a:ext cx="3810000" cy="228123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1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테트리스</a:t>
            </a: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 : FlowChart</a:t>
            </a:r>
            <a:endParaRPr sz="4200">
              <a:solidFill>
                <a:srgbClr val="8329D3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301" name="Google Shape;301;p31"/>
          <p:cNvGrpSpPr/>
          <p:nvPr/>
        </p:nvGrpSpPr>
        <p:grpSpPr>
          <a:xfrm>
            <a:off x="248550" y="1084350"/>
            <a:ext cx="8646900" cy="3867000"/>
            <a:chOff x="248550" y="1084350"/>
            <a:chExt cx="8646900" cy="3867000"/>
          </a:xfrm>
        </p:grpSpPr>
        <p:sp>
          <p:nvSpPr>
            <p:cNvPr id="302" name="Google Shape;302;p31"/>
            <p:cNvSpPr/>
            <p:nvPr/>
          </p:nvSpPr>
          <p:spPr>
            <a:xfrm>
              <a:off x="248550" y="1084350"/>
              <a:ext cx="8646900" cy="3867000"/>
            </a:xfrm>
            <a:prstGeom prst="roundRect">
              <a:avLst>
                <a:gd fmla="val 4413" name="adj"/>
              </a:avLst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3" name="Google Shape;303;p31"/>
            <p:cNvPicPr preferRelativeResize="0"/>
            <p:nvPr/>
          </p:nvPicPr>
          <p:blipFill rotWithShape="1">
            <a:blip r:embed="rId3">
              <a:alphaModFix/>
            </a:blip>
            <a:srcRect b="4497" l="3906" r="4181" t="21158"/>
            <a:stretch/>
          </p:blipFill>
          <p:spPr>
            <a:xfrm>
              <a:off x="373938" y="1127250"/>
              <a:ext cx="8396126" cy="38240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med" p14:dur="600">
        <p:push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2557800" y="186175"/>
            <a:ext cx="4055100" cy="4726200"/>
          </a:xfrm>
          <a:prstGeom prst="roundRect">
            <a:avLst>
              <a:gd fmla="val 7776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1434750" y="338575"/>
            <a:ext cx="6274500" cy="749700"/>
          </a:xfrm>
          <a:prstGeom prst="rect">
            <a:avLst/>
          </a:prstGeom>
          <a:effectLst>
            <a:outerShdw blurRad="57150" rotWithShape="0" algn="bl" dir="5400000" dist="38100">
              <a:schemeClr val="accent3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chemeClr val="accen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목차</a:t>
            </a:r>
            <a:endParaRPr sz="3200">
              <a:solidFill>
                <a:schemeClr val="accent1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3121200" y="1094350"/>
            <a:ext cx="2901600" cy="345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t" bIns="90000" lIns="91425" spcFirstLastPara="1" rIns="91425" wrap="square" tIns="91425">
            <a:noAutofit/>
          </a:bodyPr>
          <a:lstStyle/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개발환경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주제 및 개발목적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프로젝트 일정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팀원별 역할 분담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전체 흐름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게임별 세부 역할 설명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  <a:p>
            <a:pPr indent="-255750" lvl="0" marL="3527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ua"/>
              <a:buAutoNum type="arabicPeriod"/>
            </a:pPr>
            <a:r>
              <a:rPr lang="ko" sz="2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느낀점</a:t>
            </a:r>
            <a:endParaRPr sz="21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76" name="Google Shape;76;p14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77" name="Google Shape;77;p14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14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80" name="Google Shape;80;p14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" name="Google Shape;82;p14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83" name="Google Shape;83;p14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Google Shape;85;p14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86" name="Google Shape;86;p14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32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309" name="Google Shape;309;p32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32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312" name="Google Shape;312;p32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32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315" name="Google Shape;315;p32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2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318" name="Google Shape;318;p32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32"/>
          <p:cNvGrpSpPr/>
          <p:nvPr/>
        </p:nvGrpSpPr>
        <p:grpSpPr>
          <a:xfrm>
            <a:off x="2220883" y="1994203"/>
            <a:ext cx="4702238" cy="2363096"/>
            <a:chOff x="4888000" y="2928550"/>
            <a:chExt cx="3391200" cy="1704238"/>
          </a:xfrm>
        </p:grpSpPr>
        <p:sp>
          <p:nvSpPr>
            <p:cNvPr id="321" name="Google Shape;321;p32"/>
            <p:cNvSpPr txBox="1"/>
            <p:nvPr/>
          </p:nvSpPr>
          <p:spPr>
            <a:xfrm>
              <a:off x="4888000" y="4244288"/>
              <a:ext cx="3391200" cy="38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300">
                  <a:solidFill>
                    <a:srgbClr val="434343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UI</a:t>
              </a:r>
              <a:endParaRPr sz="23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  <p:pic>
          <p:nvPicPr>
            <p:cNvPr id="322" name="Google Shape;322;p32"/>
            <p:cNvPicPr preferRelativeResize="0"/>
            <p:nvPr/>
          </p:nvPicPr>
          <p:blipFill rotWithShape="1">
            <a:blip r:embed="rId3">
              <a:alphaModFix/>
            </a:blip>
            <a:srcRect b="6300" l="32814" r="33831" t="6682"/>
            <a:stretch/>
          </p:blipFill>
          <p:spPr>
            <a:xfrm>
              <a:off x="5504850" y="2928550"/>
              <a:ext cx="910300" cy="1187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54896" y="3092750"/>
              <a:ext cx="1023150" cy="10231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이미지" id="324" name="Google Shape;32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2713" y="786200"/>
            <a:ext cx="1378575" cy="137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33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330" name="Google Shape;330;p33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33"/>
          <p:cNvSpPr/>
          <p:nvPr/>
        </p:nvSpPr>
        <p:spPr>
          <a:xfrm>
            <a:off x="0" y="21255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3"/>
          <p:cNvSpPr txBox="1"/>
          <p:nvPr>
            <p:ph type="title"/>
          </p:nvPr>
        </p:nvSpPr>
        <p:spPr>
          <a:xfrm>
            <a:off x="486844" y="180300"/>
            <a:ext cx="35637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34" name="Google Shape;33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749" y="1447264"/>
            <a:ext cx="3642855" cy="2188426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5" name="Google Shape;335;p33"/>
          <p:cNvGrpSpPr/>
          <p:nvPr/>
        </p:nvGrpSpPr>
        <p:grpSpPr>
          <a:xfrm>
            <a:off x="4115197" y="1447163"/>
            <a:ext cx="4434065" cy="2736288"/>
            <a:chOff x="4153242" y="1763901"/>
            <a:chExt cx="3919442" cy="2418712"/>
          </a:xfrm>
        </p:grpSpPr>
        <p:pic>
          <p:nvPicPr>
            <p:cNvPr id="336" name="Google Shape;336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52761" y="1763901"/>
              <a:ext cx="3219924" cy="1940842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37" name="Google Shape;337;p33"/>
            <p:cNvSpPr/>
            <p:nvPr/>
          </p:nvSpPr>
          <p:spPr>
            <a:xfrm>
              <a:off x="4153242" y="2552237"/>
              <a:ext cx="918900" cy="364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3"/>
            <p:cNvSpPr txBox="1"/>
            <p:nvPr/>
          </p:nvSpPr>
          <p:spPr>
            <a:xfrm>
              <a:off x="5506913" y="3788113"/>
              <a:ext cx="19116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7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게임 선택 화면</a:t>
              </a:r>
              <a:endParaRPr sz="17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339" name="Google Shape;339;p33"/>
          <p:cNvGrpSpPr/>
          <p:nvPr/>
        </p:nvGrpSpPr>
        <p:grpSpPr>
          <a:xfrm>
            <a:off x="1659663" y="3635690"/>
            <a:ext cx="1513025" cy="1072585"/>
            <a:chOff x="1672800" y="3438340"/>
            <a:chExt cx="1513025" cy="1072585"/>
          </a:xfrm>
        </p:grpSpPr>
        <p:pic>
          <p:nvPicPr>
            <p:cNvPr id="340" name="Google Shape;340;p33"/>
            <p:cNvPicPr preferRelativeResize="0"/>
            <p:nvPr/>
          </p:nvPicPr>
          <p:blipFill rotWithShape="1">
            <a:blip r:embed="rId5">
              <a:alphaModFix/>
            </a:blip>
            <a:srcRect b="13119" l="7469" r="5972" t="0"/>
            <a:stretch/>
          </p:blipFill>
          <p:spPr>
            <a:xfrm>
              <a:off x="1672800" y="3937425"/>
              <a:ext cx="1513025" cy="5735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341" name="Google Shape;341;p33"/>
            <p:cNvCxnSpPr>
              <a:stCxn id="334" idx="2"/>
              <a:endCxn id="340" idx="0"/>
            </p:cNvCxnSpPr>
            <p:nvPr/>
          </p:nvCxnSpPr>
          <p:spPr>
            <a:xfrm>
              <a:off x="2429314" y="3438340"/>
              <a:ext cx="0" cy="49920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42" name="Google Shape;342;p33"/>
          <p:cNvGrpSpPr/>
          <p:nvPr/>
        </p:nvGrpSpPr>
        <p:grpSpPr>
          <a:xfrm>
            <a:off x="4970441" y="409900"/>
            <a:ext cx="3478971" cy="806700"/>
            <a:chOff x="4970441" y="409900"/>
            <a:chExt cx="3478971" cy="806700"/>
          </a:xfrm>
        </p:grpSpPr>
        <p:grpSp>
          <p:nvGrpSpPr>
            <p:cNvPr id="343" name="Google Shape;343;p33"/>
            <p:cNvGrpSpPr/>
            <p:nvPr/>
          </p:nvGrpSpPr>
          <p:grpSpPr>
            <a:xfrm>
              <a:off x="4970441" y="409900"/>
              <a:ext cx="3478971" cy="806700"/>
              <a:chOff x="4970441" y="409900"/>
              <a:chExt cx="3478971" cy="806700"/>
            </a:xfrm>
          </p:grpSpPr>
          <p:pic>
            <p:nvPicPr>
              <p:cNvPr id="344" name="Google Shape;344;p3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6823570" y="409900"/>
                <a:ext cx="1625842" cy="8067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5" name="Google Shape;345;p33"/>
              <p:cNvPicPr preferRelativeResize="0"/>
              <p:nvPr/>
            </p:nvPicPr>
            <p:blipFill rotWithShape="1">
              <a:blip r:embed="rId7">
                <a:alphaModFix/>
              </a:blip>
              <a:srcRect b="4370" l="0" r="0" t="0"/>
              <a:stretch/>
            </p:blipFill>
            <p:spPr>
              <a:xfrm>
                <a:off x="4970441" y="427517"/>
                <a:ext cx="1588419" cy="7714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346" name="Google Shape;346;p33"/>
            <p:cNvCxnSpPr>
              <a:stCxn id="345" idx="3"/>
              <a:endCxn id="344" idx="1"/>
            </p:cNvCxnSpPr>
            <p:nvPr/>
          </p:nvCxnSpPr>
          <p:spPr>
            <a:xfrm>
              <a:off x="6558860" y="813255"/>
              <a:ext cx="264600" cy="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47" name="Google Shape;347;p33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348" name="Google Shape;348;p33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4"/>
          <p:cNvGrpSpPr/>
          <p:nvPr/>
        </p:nvGrpSpPr>
        <p:grpSpPr>
          <a:xfrm>
            <a:off x="5023226" y="2523438"/>
            <a:ext cx="3226600" cy="2269451"/>
            <a:chOff x="5023226" y="2523438"/>
            <a:chExt cx="3226600" cy="2269451"/>
          </a:xfrm>
        </p:grpSpPr>
        <p:pic>
          <p:nvPicPr>
            <p:cNvPr id="355" name="Google Shape;355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226" y="2858561"/>
              <a:ext cx="3226600" cy="1934328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356" name="Google Shape;356;p34"/>
            <p:cNvCxnSpPr>
              <a:stCxn id="357" idx="3"/>
              <a:endCxn id="355" idx="0"/>
            </p:cNvCxnSpPr>
            <p:nvPr/>
          </p:nvCxnSpPr>
          <p:spPr>
            <a:xfrm>
              <a:off x="5620431" y="2523438"/>
              <a:ext cx="1016100" cy="33510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58" name="Google Shape;358;p34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359" name="Google Shape;359;p34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34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362" name="Google Shape;362;p34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34"/>
          <p:cNvSpPr/>
          <p:nvPr/>
        </p:nvSpPr>
        <p:spPr>
          <a:xfrm>
            <a:off x="0" y="21255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4"/>
          <p:cNvSpPr txBox="1"/>
          <p:nvPr>
            <p:ph type="title"/>
          </p:nvPr>
        </p:nvSpPr>
        <p:spPr>
          <a:xfrm>
            <a:off x="486813" y="18030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66" name="Google Shape;36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2126" y="212501"/>
            <a:ext cx="3226598" cy="193435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7" name="Google Shape;367;p34"/>
          <p:cNvGrpSpPr/>
          <p:nvPr/>
        </p:nvGrpSpPr>
        <p:grpSpPr>
          <a:xfrm>
            <a:off x="4388725" y="212501"/>
            <a:ext cx="3861103" cy="1934350"/>
            <a:chOff x="4388725" y="212501"/>
            <a:chExt cx="3861103" cy="1934350"/>
          </a:xfrm>
        </p:grpSpPr>
        <p:pic>
          <p:nvPicPr>
            <p:cNvPr id="368" name="Google Shape;368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023231" y="212501"/>
              <a:ext cx="3226598" cy="193435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69" name="Google Shape;369;p34"/>
            <p:cNvSpPr/>
            <p:nvPr/>
          </p:nvSpPr>
          <p:spPr>
            <a:xfrm>
              <a:off x="4388725" y="871625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34"/>
          <p:cNvGrpSpPr/>
          <p:nvPr/>
        </p:nvGrpSpPr>
        <p:grpSpPr>
          <a:xfrm>
            <a:off x="1170850" y="2858549"/>
            <a:ext cx="3852375" cy="1934350"/>
            <a:chOff x="1170850" y="2858549"/>
            <a:chExt cx="3852375" cy="1934350"/>
          </a:xfrm>
        </p:grpSpPr>
        <p:pic>
          <p:nvPicPr>
            <p:cNvPr id="371" name="Google Shape;371;p3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170850" y="2858549"/>
              <a:ext cx="3209153" cy="193435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72" name="Google Shape;372;p34"/>
            <p:cNvSpPr/>
            <p:nvPr/>
          </p:nvSpPr>
          <p:spPr>
            <a:xfrm rot="10800000">
              <a:off x="4388725" y="3559038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" name="Google Shape;373;p34"/>
          <p:cNvGrpSpPr/>
          <p:nvPr/>
        </p:nvGrpSpPr>
        <p:grpSpPr>
          <a:xfrm>
            <a:off x="3939269" y="2011469"/>
            <a:ext cx="2697261" cy="1023938"/>
            <a:chOff x="3939269" y="2011469"/>
            <a:chExt cx="2697261" cy="1023938"/>
          </a:xfrm>
        </p:grpSpPr>
        <p:pic>
          <p:nvPicPr>
            <p:cNvPr id="357" name="Google Shape;357;p3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939269" y="2011469"/>
              <a:ext cx="1681163" cy="1023938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374" name="Google Shape;374;p34"/>
            <p:cNvCxnSpPr>
              <a:stCxn id="368" idx="2"/>
              <a:endCxn id="357" idx="3"/>
            </p:cNvCxnSpPr>
            <p:nvPr/>
          </p:nvCxnSpPr>
          <p:spPr>
            <a:xfrm flipH="1">
              <a:off x="5620430" y="2146851"/>
              <a:ext cx="1016100" cy="37650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35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380" name="Google Shape;380;p35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35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383" name="Google Shape;383;p35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35"/>
          <p:cNvSpPr/>
          <p:nvPr/>
        </p:nvSpPr>
        <p:spPr>
          <a:xfrm>
            <a:off x="0" y="21255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5"/>
          <p:cNvSpPr txBox="1"/>
          <p:nvPr>
            <p:ph type="title"/>
          </p:nvPr>
        </p:nvSpPr>
        <p:spPr>
          <a:xfrm>
            <a:off x="486813" y="18030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387" name="Google Shape;3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425" y="605175"/>
            <a:ext cx="3226600" cy="1938364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88" name="Google Shape;388;p35"/>
          <p:cNvGrpSpPr/>
          <p:nvPr/>
        </p:nvGrpSpPr>
        <p:grpSpPr>
          <a:xfrm>
            <a:off x="1226130" y="2820547"/>
            <a:ext cx="3930008" cy="1922285"/>
            <a:chOff x="1226130" y="2820547"/>
            <a:chExt cx="3930008" cy="1922285"/>
          </a:xfrm>
        </p:grpSpPr>
        <p:pic>
          <p:nvPicPr>
            <p:cNvPr id="389" name="Google Shape;389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26130" y="2820547"/>
              <a:ext cx="3213192" cy="1922285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90" name="Google Shape;390;p35"/>
            <p:cNvSpPr/>
            <p:nvPr/>
          </p:nvSpPr>
          <p:spPr>
            <a:xfrm rot="10800000">
              <a:off x="4521638" y="3473575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Google Shape;391;p35"/>
          <p:cNvGrpSpPr/>
          <p:nvPr/>
        </p:nvGrpSpPr>
        <p:grpSpPr>
          <a:xfrm>
            <a:off x="4522975" y="605178"/>
            <a:ext cx="3928664" cy="1938371"/>
            <a:chOff x="4522975" y="605178"/>
            <a:chExt cx="3928664" cy="1938371"/>
          </a:xfrm>
        </p:grpSpPr>
        <p:pic>
          <p:nvPicPr>
            <p:cNvPr id="392" name="Google Shape;392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34425" y="605178"/>
              <a:ext cx="3217214" cy="1938371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93" name="Google Shape;393;p35"/>
            <p:cNvSpPr/>
            <p:nvPr/>
          </p:nvSpPr>
          <p:spPr>
            <a:xfrm>
              <a:off x="4522975" y="1266250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35"/>
          <p:cNvGrpSpPr/>
          <p:nvPr/>
        </p:nvGrpSpPr>
        <p:grpSpPr>
          <a:xfrm>
            <a:off x="5238451" y="2423638"/>
            <a:ext cx="3209171" cy="2319191"/>
            <a:chOff x="5238451" y="2423638"/>
            <a:chExt cx="3209171" cy="2319191"/>
          </a:xfrm>
        </p:grpSpPr>
        <p:pic>
          <p:nvPicPr>
            <p:cNvPr id="395" name="Google Shape;395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238451" y="2812500"/>
              <a:ext cx="3209171" cy="1930328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96" name="Google Shape;396;p35"/>
            <p:cNvSpPr/>
            <p:nvPr/>
          </p:nvSpPr>
          <p:spPr>
            <a:xfrm rot="5400000">
              <a:off x="6525775" y="2432788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oogle Shape;401;p36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402" name="Google Shape;402;p36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" name="Google Shape;404;p36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405" name="Google Shape;405;p36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36"/>
          <p:cNvSpPr/>
          <p:nvPr/>
        </p:nvSpPr>
        <p:spPr>
          <a:xfrm>
            <a:off x="0" y="21255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6"/>
          <p:cNvSpPr txBox="1"/>
          <p:nvPr>
            <p:ph type="title"/>
          </p:nvPr>
        </p:nvSpPr>
        <p:spPr>
          <a:xfrm>
            <a:off x="486813" y="18030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UI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409" name="Google Shape;4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924" y="304649"/>
            <a:ext cx="3233249" cy="1938374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10" name="Google Shape;410;p36"/>
          <p:cNvGrpSpPr/>
          <p:nvPr/>
        </p:nvGrpSpPr>
        <p:grpSpPr>
          <a:xfrm>
            <a:off x="4467200" y="304649"/>
            <a:ext cx="3768249" cy="1938374"/>
            <a:chOff x="4467200" y="304649"/>
            <a:chExt cx="3768249" cy="1938374"/>
          </a:xfrm>
        </p:grpSpPr>
        <p:pic>
          <p:nvPicPr>
            <p:cNvPr id="411" name="Google Shape;411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02150" y="304649"/>
              <a:ext cx="3233299" cy="1938374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12" name="Google Shape;412;p36"/>
            <p:cNvSpPr/>
            <p:nvPr/>
          </p:nvSpPr>
          <p:spPr>
            <a:xfrm>
              <a:off x="4467200" y="965738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36"/>
          <p:cNvGrpSpPr/>
          <p:nvPr/>
        </p:nvGrpSpPr>
        <p:grpSpPr>
          <a:xfrm>
            <a:off x="1232876" y="2900486"/>
            <a:ext cx="3819562" cy="1938374"/>
            <a:chOff x="1232876" y="2900486"/>
            <a:chExt cx="3819562" cy="1938374"/>
          </a:xfrm>
        </p:grpSpPr>
        <p:pic>
          <p:nvPicPr>
            <p:cNvPr id="414" name="Google Shape;414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32876" y="2900486"/>
              <a:ext cx="3237346" cy="1938374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15" name="Google Shape;415;p36"/>
            <p:cNvSpPr/>
            <p:nvPr/>
          </p:nvSpPr>
          <p:spPr>
            <a:xfrm rot="10800000">
              <a:off x="4417938" y="3561550"/>
              <a:ext cx="634500" cy="6162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A980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" name="Google Shape;416;p36"/>
          <p:cNvGrpSpPr/>
          <p:nvPr/>
        </p:nvGrpSpPr>
        <p:grpSpPr>
          <a:xfrm>
            <a:off x="5102705" y="2571744"/>
            <a:ext cx="3233299" cy="2265078"/>
            <a:chOff x="5102705" y="2571744"/>
            <a:chExt cx="3233299" cy="2265078"/>
          </a:xfrm>
        </p:grpSpPr>
        <p:pic>
          <p:nvPicPr>
            <p:cNvPr id="417" name="Google Shape;417;p3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102705" y="2902495"/>
              <a:ext cx="3233299" cy="1934327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418" name="Google Shape;418;p36"/>
            <p:cNvCxnSpPr>
              <a:stCxn id="419" idx="3"/>
              <a:endCxn id="417" idx="0"/>
            </p:cNvCxnSpPr>
            <p:nvPr/>
          </p:nvCxnSpPr>
          <p:spPr>
            <a:xfrm>
              <a:off x="5630247" y="2571744"/>
              <a:ext cx="1089000" cy="33090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20" name="Google Shape;420;p36"/>
          <p:cNvGrpSpPr/>
          <p:nvPr/>
        </p:nvGrpSpPr>
        <p:grpSpPr>
          <a:xfrm>
            <a:off x="3840129" y="2030128"/>
            <a:ext cx="2778671" cy="1083232"/>
            <a:chOff x="3840129" y="2030128"/>
            <a:chExt cx="2778671" cy="1083232"/>
          </a:xfrm>
        </p:grpSpPr>
        <p:pic>
          <p:nvPicPr>
            <p:cNvPr id="419" name="Google Shape;419;p3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840129" y="2030128"/>
              <a:ext cx="1790118" cy="1083232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421" name="Google Shape;421;p36"/>
            <p:cNvCxnSpPr>
              <a:stCxn id="411" idx="2"/>
              <a:endCxn id="419" idx="3"/>
            </p:cNvCxnSpPr>
            <p:nvPr/>
          </p:nvCxnSpPr>
          <p:spPr>
            <a:xfrm flipH="1">
              <a:off x="5630300" y="2243023"/>
              <a:ext cx="988500" cy="328800"/>
            </a:xfrm>
            <a:prstGeom prst="straightConnector1">
              <a:avLst/>
            </a:prstGeom>
            <a:noFill/>
            <a:ln cap="flat" cmpd="sng" w="38100">
              <a:solidFill>
                <a:srgbClr val="FFA98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7"/>
          <p:cNvSpPr/>
          <p:nvPr/>
        </p:nvSpPr>
        <p:spPr>
          <a:xfrm>
            <a:off x="0" y="95275"/>
            <a:ext cx="651600" cy="4563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7"/>
          <p:cNvSpPr txBox="1"/>
          <p:nvPr>
            <p:ph type="title"/>
          </p:nvPr>
        </p:nvSpPr>
        <p:spPr>
          <a:xfrm>
            <a:off x="100200" y="641250"/>
            <a:ext cx="501300" cy="14643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느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낀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점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28" name="Google Shape;428;p37"/>
          <p:cNvSpPr/>
          <p:nvPr/>
        </p:nvSpPr>
        <p:spPr>
          <a:xfrm>
            <a:off x="847150" y="344750"/>
            <a:ext cx="7956000" cy="9276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Jua"/>
                <a:ea typeface="Jua"/>
                <a:cs typeface="Jua"/>
                <a:sym typeface="Jua"/>
              </a:rPr>
              <a:t>승재</a:t>
            </a:r>
            <a:r>
              <a:rPr lang="ko" sz="900">
                <a:latin typeface="Nanum Gothic"/>
                <a:ea typeface="Nanum Gothic"/>
                <a:cs typeface="Nanum Gothic"/>
                <a:sym typeface="Nanum Gothic"/>
              </a:rPr>
              <a:t>  : 자바를 계속 복습 하면서 총정리를 해야겠다라고 생각했는데 이번 프로젝트 주제가 만족스러울 수 있었던거 같습니다, </a:t>
            </a:r>
            <a:endParaRPr sz="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latin typeface="Nanum Gothic"/>
                <a:ea typeface="Nanum Gothic"/>
                <a:cs typeface="Nanum Gothic"/>
                <a:sym typeface="Nanum Gothic"/>
              </a:rPr>
              <a:t>아직 능력이 모자란 탓에 많은 게임을 만드는데 무리가 있긴 했습니다만, 이번기회로 실력도 오른거 같고 협업을 통하여 팀원의 중요도를 느낄 수 있었고 협업과정에서 조율해야하는 부분을 알아가는 기회여서 좋았습니다. 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9" name="Google Shape;429;p37"/>
          <p:cNvSpPr/>
          <p:nvPr/>
        </p:nvSpPr>
        <p:spPr>
          <a:xfrm>
            <a:off x="847150" y="1357375"/>
            <a:ext cx="7956000" cy="12309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Jua"/>
                <a:ea typeface="Jua"/>
                <a:cs typeface="Jua"/>
                <a:sym typeface="Jua"/>
              </a:rPr>
              <a:t>성택 </a:t>
            </a:r>
            <a:r>
              <a:rPr lang="ko" sz="900">
                <a:latin typeface="Nanum Gothic"/>
                <a:ea typeface="Nanum Gothic"/>
                <a:cs typeface="Nanum Gothic"/>
                <a:sym typeface="Nanum Gothic"/>
              </a:rPr>
              <a:t> : </a:t>
            </a:r>
            <a:r>
              <a:rPr lang="ko" sz="900"/>
              <a:t>이번 프로젝트는 제게 있어 처음으로 해보는 프로젝트였습니다.</a:t>
            </a:r>
            <a:endParaRPr sz="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/>
              <a:t>솔직히 프로젝트를 시작하기에 앞서 저는 두려움이 너무도 컸습니다.</a:t>
            </a:r>
            <a:endParaRPr sz="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/>
              <a:t>이해를 못 하고 넘어간 부분도 부족한 부분도 너무도 많았던 저였기 때문입니다.</a:t>
            </a:r>
            <a:endParaRPr sz="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하지만 함께해 주는 팀원들의 도움이 있었기에 부족하나마 열심히 할 수 있었고 이번 프로젝트를 통해 그동안의 부족했던 공부 내용과 협업에 대해 배우고 앞으로 훨씬 더 열심히 해야 한다는 것을 알게 되는 기회가 되었습니다.</a:t>
            </a:r>
            <a:endParaRPr sz="9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30" name="Google Shape;430;p37"/>
          <p:cNvSpPr/>
          <p:nvPr/>
        </p:nvSpPr>
        <p:spPr>
          <a:xfrm>
            <a:off x="847150" y="2673300"/>
            <a:ext cx="7956000" cy="9276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Jua"/>
                <a:ea typeface="Jua"/>
                <a:cs typeface="Jua"/>
                <a:sym typeface="Jua"/>
              </a:rPr>
              <a:t>주희 </a:t>
            </a:r>
            <a:r>
              <a:rPr lang="ko" sz="900">
                <a:latin typeface="Nanum Gothic"/>
                <a:ea typeface="Nanum Gothic"/>
                <a:cs typeface="Nanum Gothic"/>
                <a:sym typeface="Nanum Gothic"/>
              </a:rPr>
              <a:t> : </a:t>
            </a:r>
            <a:r>
              <a:rPr lang="ko" sz="900"/>
              <a:t>한 때는 별 거 아니라 생각했던 기능들도 이제는 간단해 보이지 않습니다. 다양한 오류를 겪고, 검색하고, 고치고, 갈아엎고를 반복하며 한단계 성장할 수 있었던 것 같습니다. 이번에 프로젝트를 하면서 css를 처음 접해보았는데 디자인이 바뀌는 것이 바로바로 눈에 보이는 것이 가장 신기했습니다. 앞으로 더욱 공부하여 다양한 기능을 구현하고 싶습니다.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31" name="Google Shape;431;p37"/>
          <p:cNvSpPr/>
          <p:nvPr/>
        </p:nvSpPr>
        <p:spPr>
          <a:xfrm>
            <a:off x="847150" y="3685925"/>
            <a:ext cx="7956000" cy="10983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Jua"/>
                <a:ea typeface="Jua"/>
                <a:cs typeface="Jua"/>
                <a:sym typeface="Jua"/>
              </a:rPr>
              <a:t>우진 </a:t>
            </a:r>
            <a:r>
              <a:rPr lang="ko" sz="900">
                <a:latin typeface="Nanum Gothic"/>
                <a:ea typeface="Nanum Gothic"/>
                <a:cs typeface="Nanum Gothic"/>
                <a:sym typeface="Nanum Gothic"/>
              </a:rPr>
              <a:t> : </a:t>
            </a:r>
            <a:r>
              <a:rPr lang="ko" sz="900"/>
              <a:t>이번 기회로 팀 프로젝트를 처음 진행해 보았는데 어떻게 역할을 나눠야 하는지, github 관리는 어떻게 해야 하는지 등등 많은 어려움이 있었지만 해결해 나아가는 상황이 소소한 재미로 다가왔습니다.</a:t>
            </a:r>
            <a:endParaRPr sz="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이번 계기로 실력도 오른 거 같고 협업에 대해 많이 배운 것 같아 좋았습니다.</a:t>
            </a:r>
            <a:endParaRPr sz="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이번 프로젝트에서 팀원들과 함께 만족스러운 결과물을 만들었지만, 앞으로 있을 팀 프로젝트에서 더욱 완성도 높은 결과물을 만들어 보고 싶습니다.</a:t>
            </a:r>
            <a:endParaRPr sz="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38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437" name="Google Shape;437;p38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" name="Google Shape;439;p38"/>
          <p:cNvGrpSpPr/>
          <p:nvPr/>
        </p:nvGrpSpPr>
        <p:grpSpPr>
          <a:xfrm>
            <a:off x="7747500" y="-19350"/>
            <a:ext cx="1396500" cy="1396500"/>
            <a:chOff x="6312750" y="1040850"/>
            <a:chExt cx="1396500" cy="1396500"/>
          </a:xfrm>
        </p:grpSpPr>
        <p:sp>
          <p:nvSpPr>
            <p:cNvPr id="440" name="Google Shape;440;p38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38"/>
          <p:cNvSpPr/>
          <p:nvPr/>
        </p:nvSpPr>
        <p:spPr>
          <a:xfrm>
            <a:off x="0" y="37080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8"/>
          <p:cNvSpPr txBox="1"/>
          <p:nvPr>
            <p:ph type="title"/>
          </p:nvPr>
        </p:nvSpPr>
        <p:spPr>
          <a:xfrm>
            <a:off x="486813" y="33855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게임 실행 영상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444" name="Google Shape;444;p3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3144" l="0" r="0" t="11571"/>
          <a:stretch/>
        </p:blipFill>
        <p:spPr>
          <a:xfrm>
            <a:off x="3363025" y="1813025"/>
            <a:ext cx="2417950" cy="1820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38"/>
          <p:cNvGrpSpPr/>
          <p:nvPr/>
        </p:nvGrpSpPr>
        <p:grpSpPr>
          <a:xfrm>
            <a:off x="5201276" y="810450"/>
            <a:ext cx="1709141" cy="1553688"/>
            <a:chOff x="5040851" y="670075"/>
            <a:chExt cx="1709141" cy="1553688"/>
          </a:xfrm>
        </p:grpSpPr>
        <p:sp>
          <p:nvSpPr>
            <p:cNvPr id="446" name="Google Shape;446;p38"/>
            <p:cNvSpPr txBox="1"/>
            <p:nvPr/>
          </p:nvSpPr>
          <p:spPr>
            <a:xfrm rot="1939389">
              <a:off x="5164237" y="1103261"/>
              <a:ext cx="1255672" cy="6618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3100">
                  <a:solidFill>
                    <a:schemeClr val="dk2"/>
                  </a:solidFill>
                  <a:latin typeface="Jua"/>
                  <a:ea typeface="Jua"/>
                  <a:cs typeface="Jua"/>
                  <a:sym typeface="Jua"/>
                </a:rPr>
                <a:t>Click!</a:t>
              </a:r>
              <a:endParaRPr sz="31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endParaRPr>
            </a:p>
          </p:txBody>
        </p:sp>
        <p:sp>
          <p:nvSpPr>
            <p:cNvPr id="447" name="Google Shape;447;p38"/>
            <p:cNvSpPr/>
            <p:nvPr/>
          </p:nvSpPr>
          <p:spPr>
            <a:xfrm rot="520118">
              <a:off x="5111977" y="677386"/>
              <a:ext cx="169522" cy="956703"/>
            </a:xfrm>
            <a:prstGeom prst="flowChartMerge">
              <a:avLst/>
            </a:prstGeom>
            <a:solidFill>
              <a:srgbClr val="FFD966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 rot="3957841">
              <a:off x="6193360" y="1472436"/>
              <a:ext cx="169529" cy="957728"/>
            </a:xfrm>
            <a:prstGeom prst="flowChartMerge">
              <a:avLst/>
            </a:prstGeom>
            <a:solidFill>
              <a:srgbClr val="FFD966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9"/>
          <p:cNvSpPr/>
          <p:nvPr/>
        </p:nvSpPr>
        <p:spPr>
          <a:xfrm>
            <a:off x="-132750" y="1594575"/>
            <a:ext cx="9409500" cy="1935000"/>
          </a:xfrm>
          <a:prstGeom prst="rect">
            <a:avLst/>
          </a:prstGeom>
          <a:solidFill>
            <a:srgbClr val="176FFF">
              <a:alpha val="35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39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455" name="Google Shape;455;p39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39"/>
          <p:cNvGrpSpPr/>
          <p:nvPr/>
        </p:nvGrpSpPr>
        <p:grpSpPr>
          <a:xfrm>
            <a:off x="7747500" y="-19350"/>
            <a:ext cx="1396500" cy="1396500"/>
            <a:chOff x="6312750" y="1040850"/>
            <a:chExt cx="1396500" cy="1396500"/>
          </a:xfrm>
        </p:grpSpPr>
        <p:sp>
          <p:nvSpPr>
            <p:cNvPr id="458" name="Google Shape;458;p39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39"/>
          <p:cNvSpPr txBox="1"/>
          <p:nvPr>
            <p:ph type="title"/>
          </p:nvPr>
        </p:nvSpPr>
        <p:spPr>
          <a:xfrm>
            <a:off x="1434750" y="1537400"/>
            <a:ext cx="6274500" cy="1803300"/>
          </a:xfrm>
          <a:prstGeom prst="rect">
            <a:avLst/>
          </a:prstGeom>
          <a:effectLst>
            <a:outerShdw blurRad="57150" rotWithShape="0" algn="bl" dir="2940000" dist="95250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Q</a:t>
            </a:r>
            <a:r>
              <a:rPr lang="ko" sz="10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 &amp; </a:t>
            </a:r>
            <a:r>
              <a:rPr lang="ko" sz="1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</a:t>
            </a:r>
            <a:endParaRPr sz="12000">
              <a:solidFill>
                <a:srgbClr val="FFFFFF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461" name="Google Shape;461;p39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462" name="Google Shape;462;p39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39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465" name="Google Shape;465;p39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0"/>
          <p:cNvSpPr/>
          <p:nvPr/>
        </p:nvSpPr>
        <p:spPr>
          <a:xfrm>
            <a:off x="-132750" y="1594575"/>
            <a:ext cx="9409500" cy="1935000"/>
          </a:xfrm>
          <a:prstGeom prst="rect">
            <a:avLst/>
          </a:prstGeom>
          <a:solidFill>
            <a:srgbClr val="176FFF">
              <a:alpha val="35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40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473" name="Google Shape;473;p40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40"/>
          <p:cNvGrpSpPr/>
          <p:nvPr/>
        </p:nvGrpSpPr>
        <p:grpSpPr>
          <a:xfrm>
            <a:off x="7747500" y="-19350"/>
            <a:ext cx="1396500" cy="1396500"/>
            <a:chOff x="6312750" y="1040850"/>
            <a:chExt cx="1396500" cy="1396500"/>
          </a:xfrm>
        </p:grpSpPr>
        <p:sp>
          <p:nvSpPr>
            <p:cNvPr id="476" name="Google Shape;476;p40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" name="Google Shape;478;p40"/>
          <p:cNvSpPr txBox="1"/>
          <p:nvPr>
            <p:ph type="title"/>
          </p:nvPr>
        </p:nvSpPr>
        <p:spPr>
          <a:xfrm>
            <a:off x="1434750" y="2044875"/>
            <a:ext cx="6274500" cy="1034400"/>
          </a:xfrm>
          <a:prstGeom prst="rect">
            <a:avLst/>
          </a:prstGeom>
          <a:effectLst>
            <a:outerShdw blurRad="57150" rotWithShape="0" algn="bl" dir="2940000" dist="95250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53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감 사 합 니 다 !</a:t>
            </a:r>
            <a:endParaRPr sz="53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479" name="Google Shape;479;p40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480" name="Google Shape;480;p40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40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483" name="Google Shape;483;p40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5" name="Google Shape;485;p4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5334" y="4027675"/>
            <a:ext cx="835141" cy="83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40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225" y="4027675"/>
            <a:ext cx="835141" cy="8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40"/>
          <p:cNvSpPr txBox="1"/>
          <p:nvPr/>
        </p:nvSpPr>
        <p:spPr>
          <a:xfrm rot="-1410517">
            <a:off x="6492788" y="3706930"/>
            <a:ext cx="749836" cy="4616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Jua"/>
                <a:ea typeface="Jua"/>
                <a:cs typeface="Jua"/>
                <a:sym typeface="Jua"/>
              </a:rPr>
              <a:t>Click!</a:t>
            </a:r>
            <a:endParaRPr sz="1800">
              <a:solidFill>
                <a:schemeClr val="dk2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5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93" name="Google Shape;93;p15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15"/>
          <p:cNvGrpSpPr/>
          <p:nvPr/>
        </p:nvGrpSpPr>
        <p:grpSpPr>
          <a:xfrm>
            <a:off x="7747500" y="1043425"/>
            <a:ext cx="1396500" cy="1396500"/>
            <a:chOff x="6312750" y="1040850"/>
            <a:chExt cx="1396500" cy="1396500"/>
          </a:xfrm>
        </p:grpSpPr>
        <p:sp>
          <p:nvSpPr>
            <p:cNvPr id="96" name="Google Shape;96;p15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5"/>
          <p:cNvSpPr/>
          <p:nvPr/>
        </p:nvSpPr>
        <p:spPr>
          <a:xfrm>
            <a:off x="0" y="37080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248550" y="1282900"/>
            <a:ext cx="8646900" cy="36255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이미지"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213" y="1531813"/>
            <a:ext cx="3337625" cy="1668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이미지"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8925" y="1575850"/>
            <a:ext cx="1378575" cy="1378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15"/>
          <p:cNvGrpSpPr/>
          <p:nvPr/>
        </p:nvGrpSpPr>
        <p:grpSpPr>
          <a:xfrm>
            <a:off x="3957013" y="3115475"/>
            <a:ext cx="1757500" cy="1757500"/>
            <a:chOff x="2745313" y="3042475"/>
            <a:chExt cx="1757500" cy="1757500"/>
          </a:xfrm>
        </p:grpSpPr>
        <p:pic>
          <p:nvPicPr>
            <p:cNvPr descr="이미지" id="103" name="Google Shape;10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071825" y="3368987"/>
              <a:ext cx="1104475" cy="110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이미지" id="104" name="Google Shape;104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745313" y="3042475"/>
              <a:ext cx="1757500" cy="1757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이미지" id="105" name="Google Shape;10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09050" y="3385013"/>
            <a:ext cx="2707600" cy="12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>
            <p:ph type="title"/>
          </p:nvPr>
        </p:nvSpPr>
        <p:spPr>
          <a:xfrm>
            <a:off x="486813" y="33855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개발 환경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descr="이미지" id="107" name="Google Shape;10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09050" y="1575837"/>
            <a:ext cx="1580800" cy="15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39485" y="3385031"/>
            <a:ext cx="1104475" cy="1104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 rotWithShape="1">
          <a:blip r:embed="rId10">
            <a:alphaModFix/>
          </a:blip>
          <a:srcRect b="6300" l="32814" r="33831" t="6682"/>
          <a:stretch/>
        </p:blipFill>
        <p:spPr>
          <a:xfrm>
            <a:off x="6071838" y="3302150"/>
            <a:ext cx="910300" cy="11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6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115" name="Google Shape;115;p16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16"/>
          <p:cNvGrpSpPr/>
          <p:nvPr/>
        </p:nvGrpSpPr>
        <p:grpSpPr>
          <a:xfrm>
            <a:off x="7747500" y="894600"/>
            <a:ext cx="1396500" cy="1396500"/>
            <a:chOff x="6312750" y="1040850"/>
            <a:chExt cx="1396500" cy="1396500"/>
          </a:xfrm>
        </p:grpSpPr>
        <p:sp>
          <p:nvSpPr>
            <p:cNvPr id="118" name="Google Shape;118;p16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6"/>
          <p:cNvSpPr/>
          <p:nvPr/>
        </p:nvSpPr>
        <p:spPr>
          <a:xfrm>
            <a:off x="0" y="370800"/>
            <a:ext cx="248700" cy="6162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248550" y="1145250"/>
            <a:ext cx="8646900" cy="37632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>
            <p:ph type="title"/>
          </p:nvPr>
        </p:nvSpPr>
        <p:spPr>
          <a:xfrm>
            <a:off x="486813" y="338550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주제 및 개발 목적</a:t>
            </a:r>
            <a:endParaRPr sz="32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374850" y="1306975"/>
            <a:ext cx="85206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88">
                <a:solidFill>
                  <a:srgbClr val="176FFF"/>
                </a:solidFill>
                <a:latin typeface="Jua"/>
                <a:ea typeface="Jua"/>
                <a:cs typeface="Jua"/>
                <a:sym typeface="Jua"/>
              </a:rPr>
              <a:t>주제</a:t>
            </a:r>
            <a:r>
              <a:rPr lang="ko">
                <a:solidFill>
                  <a:srgbClr val="176FFF"/>
                </a:solidFill>
              </a:rPr>
              <a:t> </a:t>
            </a:r>
            <a:endParaRPr>
              <a:solidFill>
                <a:srgbClr val="176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다양한 미니 게임들을 즐길 수 있는 프로그램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4" name="Google Shape;124;p16"/>
          <p:cNvSpPr txBox="1"/>
          <p:nvPr>
            <p:ph idx="1" type="body"/>
          </p:nvPr>
        </p:nvSpPr>
        <p:spPr>
          <a:xfrm>
            <a:off x="374850" y="2291100"/>
            <a:ext cx="8520600" cy="25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50">
                <a:solidFill>
                  <a:srgbClr val="176FFF"/>
                </a:solidFill>
                <a:latin typeface="Jua"/>
                <a:ea typeface="Jua"/>
                <a:cs typeface="Jua"/>
                <a:sym typeface="Jua"/>
              </a:rPr>
              <a:t>개발 목적</a:t>
            </a:r>
            <a:r>
              <a:rPr lang="ko" sz="225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 </a:t>
            </a:r>
            <a:endParaRPr sz="225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66">
                <a:latin typeface="Nanum Gothic"/>
                <a:ea typeface="Nanum Gothic"/>
                <a:cs typeface="Nanum Gothic"/>
                <a:sym typeface="Nanum Gothic"/>
              </a:rPr>
              <a:t>처음엔 캐치마인드류의 게임을 기획했으나, 그림을 실시간으로 보낼 수 있도록 구현하기 위한 방법, 소켓통신을 활용하는 것에서 생각 외로 어려운 난제가 많았습니다.</a:t>
            </a:r>
            <a:endParaRPr sz="1366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66">
                <a:latin typeface="Nanum Gothic"/>
                <a:ea typeface="Nanum Gothic"/>
                <a:cs typeface="Nanum Gothic"/>
                <a:sym typeface="Nanum Gothic"/>
              </a:rPr>
              <a:t>짧은 기간 동안 완성할 수 있을지에 대해 재고하고 팀의 목표를 새로 세웠습니다.</a:t>
            </a:r>
            <a:endParaRPr sz="1366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192128" lvl="0" marL="3168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Jua"/>
              <a:buAutoNum type="arabicPeriod"/>
            </a:pPr>
            <a:r>
              <a:rPr b="1" lang="ko">
                <a:latin typeface="Jua"/>
                <a:ea typeface="Jua"/>
                <a:cs typeface="Jua"/>
                <a:sym typeface="Jua"/>
              </a:rPr>
              <a:t>게임이란 주제는 유지하며, 다양한 게임을 만들어 보는 것</a:t>
            </a:r>
            <a:endParaRPr b="1">
              <a:latin typeface="Jua"/>
              <a:ea typeface="Jua"/>
              <a:cs typeface="Jua"/>
              <a:sym typeface="Jua"/>
            </a:endParaRPr>
          </a:p>
          <a:p>
            <a:pPr indent="-192128" lvl="0" marL="316800" rtl="0" algn="l">
              <a:spcBef>
                <a:spcPts val="0"/>
              </a:spcBef>
              <a:spcAft>
                <a:spcPts val="0"/>
              </a:spcAft>
              <a:buSzPct val="100000"/>
              <a:buFont typeface="Jua"/>
              <a:buAutoNum type="arabicPeriod"/>
            </a:pPr>
            <a:r>
              <a:rPr b="1" lang="ko">
                <a:latin typeface="Jua"/>
                <a:ea typeface="Jua"/>
                <a:cs typeface="Jua"/>
                <a:sym typeface="Jua"/>
              </a:rPr>
              <a:t>프로젝트를 끝까지 완성하는 것</a:t>
            </a:r>
            <a:endParaRPr b="1">
              <a:latin typeface="Jua"/>
              <a:ea typeface="Jua"/>
              <a:cs typeface="Jua"/>
              <a:sym typeface="Ju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500">
                <a:latin typeface="Nanum Gothic"/>
                <a:ea typeface="Nanum Gothic"/>
                <a:cs typeface="Nanum Gothic"/>
                <a:sym typeface="Nanum Gothic"/>
              </a:rPr>
              <a:t>여러 종류의 게임들을 모아놓은 </a:t>
            </a:r>
            <a:r>
              <a:rPr b="1" lang="ko" sz="1500">
                <a:latin typeface="Nanum Gothic"/>
                <a:ea typeface="Nanum Gothic"/>
                <a:cs typeface="Nanum Gothic"/>
                <a:sym typeface="Nanum Gothic"/>
              </a:rPr>
              <a:t>미니게임</a:t>
            </a:r>
            <a:r>
              <a:rPr lang="ko" sz="1500">
                <a:latin typeface="Nanum Gothic"/>
                <a:ea typeface="Nanum Gothic"/>
                <a:cs typeface="Nanum Gothic"/>
                <a:sym typeface="Nanum Gothic"/>
              </a:rPr>
              <a:t>을 제작하게 되었습니다. </a:t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24" y="1750650"/>
            <a:ext cx="8524749" cy="242237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17000" stPos="0" sy="-100000" ky="0"/>
          </a:effectLst>
        </p:spPr>
      </p:pic>
      <p:sp>
        <p:nvSpPr>
          <p:cNvPr id="130" name="Google Shape;130;p17"/>
          <p:cNvSpPr txBox="1"/>
          <p:nvPr>
            <p:ph type="title"/>
          </p:nvPr>
        </p:nvSpPr>
        <p:spPr>
          <a:xfrm>
            <a:off x="486813" y="582575"/>
            <a:ext cx="6274500" cy="806700"/>
          </a:xfrm>
          <a:prstGeom prst="rect">
            <a:avLst/>
          </a:prstGeom>
          <a:effectLst>
            <a:outerShdw blurRad="57150" rotWithShape="0" algn="bl" dir="3060000" dist="47625">
              <a:srgbClr val="2168DB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800">
                <a:solidFill>
                  <a:srgbClr val="FFFFFF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프로젝트 일정</a:t>
            </a:r>
            <a:endParaRPr sz="3800">
              <a:solidFill>
                <a:srgbClr val="FFFFFF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0" y="582575"/>
            <a:ext cx="248700" cy="748800"/>
          </a:xfrm>
          <a:prstGeom prst="round1Rect">
            <a:avLst>
              <a:gd fmla="val 50000" name="adj"/>
            </a:avLst>
          </a:prstGeom>
          <a:solidFill>
            <a:srgbClr val="176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/>
          <p:nvPr/>
        </p:nvSpPr>
        <p:spPr>
          <a:xfrm>
            <a:off x="248550" y="1282900"/>
            <a:ext cx="8646900" cy="3625500"/>
          </a:xfrm>
          <a:prstGeom prst="roundRect">
            <a:avLst>
              <a:gd fmla="val 4413" name="adj"/>
            </a:avLst>
          </a:prstGeom>
          <a:solidFill>
            <a:srgbClr val="FFFFFF">
              <a:alpha val="7904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18"/>
          <p:cNvGrpSpPr/>
          <p:nvPr/>
        </p:nvGrpSpPr>
        <p:grpSpPr>
          <a:xfrm>
            <a:off x="1185088" y="1515125"/>
            <a:ext cx="2183100" cy="1407313"/>
            <a:chOff x="1370800" y="1282125"/>
            <a:chExt cx="2183100" cy="1407313"/>
          </a:xfrm>
        </p:grpSpPr>
        <p:pic>
          <p:nvPicPr>
            <p:cNvPr id="138" name="Google Shape;138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65974" y="1282125"/>
              <a:ext cx="1992778" cy="867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18"/>
            <p:cNvSpPr txBox="1"/>
            <p:nvPr/>
          </p:nvSpPr>
          <p:spPr>
            <a:xfrm>
              <a:off x="1370800" y="2258338"/>
              <a:ext cx="2183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오성택, 박승재</a:t>
              </a:r>
              <a:endParaRPr sz="16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140" name="Google Shape;140;p18"/>
          <p:cNvGrpSpPr/>
          <p:nvPr/>
        </p:nvGrpSpPr>
        <p:grpSpPr>
          <a:xfrm>
            <a:off x="1050513" y="3325750"/>
            <a:ext cx="2669550" cy="1458500"/>
            <a:chOff x="1236225" y="3092750"/>
            <a:chExt cx="2669550" cy="1458500"/>
          </a:xfrm>
        </p:grpSpPr>
        <p:pic>
          <p:nvPicPr>
            <p:cNvPr id="141" name="Google Shape;14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36225" y="3092750"/>
              <a:ext cx="2669550" cy="867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18"/>
            <p:cNvSpPr txBox="1"/>
            <p:nvPr/>
          </p:nvSpPr>
          <p:spPr>
            <a:xfrm>
              <a:off x="1479438" y="4120150"/>
              <a:ext cx="2183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박승재, 이주희, 전우진</a:t>
              </a:r>
              <a:endParaRPr sz="16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</p:grpSp>
      <p:grpSp>
        <p:nvGrpSpPr>
          <p:cNvPr id="143" name="Google Shape;143;p18"/>
          <p:cNvGrpSpPr/>
          <p:nvPr/>
        </p:nvGrpSpPr>
        <p:grpSpPr>
          <a:xfrm>
            <a:off x="4702288" y="3037400"/>
            <a:ext cx="3391200" cy="1746838"/>
            <a:chOff x="4888000" y="2928550"/>
            <a:chExt cx="3391200" cy="1746838"/>
          </a:xfrm>
        </p:grpSpPr>
        <p:sp>
          <p:nvSpPr>
            <p:cNvPr id="144" name="Google Shape;144;p18"/>
            <p:cNvSpPr txBox="1"/>
            <p:nvPr/>
          </p:nvSpPr>
          <p:spPr>
            <a:xfrm>
              <a:off x="4888000" y="4244288"/>
              <a:ext cx="33912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600">
                  <a:solidFill>
                    <a:srgbClr val="434343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전반적인 디자인 </a:t>
              </a:r>
              <a:r>
                <a:rPr lang="ko" sz="1600">
                  <a:solidFill>
                    <a:srgbClr val="434343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: </a:t>
              </a:r>
              <a:r>
                <a:rPr lang="ko" sz="16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이주희</a:t>
              </a:r>
              <a:endParaRPr sz="16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  <p:pic>
          <p:nvPicPr>
            <p:cNvPr id="145" name="Google Shape;145;p18"/>
            <p:cNvPicPr preferRelativeResize="0"/>
            <p:nvPr/>
          </p:nvPicPr>
          <p:blipFill rotWithShape="1">
            <a:blip r:embed="rId5">
              <a:alphaModFix/>
            </a:blip>
            <a:srcRect b="6300" l="32814" r="33831" t="6682"/>
            <a:stretch/>
          </p:blipFill>
          <p:spPr>
            <a:xfrm>
              <a:off x="5504850" y="2928550"/>
              <a:ext cx="910300" cy="1187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554896" y="3092750"/>
              <a:ext cx="1023150" cy="1023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7" name="Google Shape;147;p18"/>
          <p:cNvGrpSpPr/>
          <p:nvPr/>
        </p:nvGrpSpPr>
        <p:grpSpPr>
          <a:xfrm>
            <a:off x="5306287" y="1515125"/>
            <a:ext cx="2183213" cy="1407325"/>
            <a:chOff x="5492000" y="1282125"/>
            <a:chExt cx="2183213" cy="1407325"/>
          </a:xfrm>
        </p:grpSpPr>
        <p:pic>
          <p:nvPicPr>
            <p:cNvPr id="148" name="Google Shape;148;p1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492000" y="1282125"/>
              <a:ext cx="2183213" cy="867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18"/>
            <p:cNvSpPr txBox="1"/>
            <p:nvPr/>
          </p:nvSpPr>
          <p:spPr>
            <a:xfrm>
              <a:off x="5492063" y="2258350"/>
              <a:ext cx="2183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전우진, 이주</a:t>
              </a:r>
              <a:r>
                <a:rPr lang="ko" sz="1600">
                  <a:solidFill>
                    <a:schemeClr val="dk2"/>
                  </a:solidFill>
                  <a:highlight>
                    <a:srgbClr val="FFFFFF"/>
                  </a:highlight>
                  <a:latin typeface="Jua"/>
                  <a:ea typeface="Jua"/>
                  <a:cs typeface="Jua"/>
                  <a:sym typeface="Jua"/>
                </a:rPr>
                <a:t>희</a:t>
              </a:r>
              <a:endParaRPr sz="1600">
                <a:solidFill>
                  <a:schemeClr val="dk2"/>
                </a:solidFill>
                <a:highlight>
                  <a:srgbClr val="FFFFFF"/>
                </a:highlight>
                <a:latin typeface="Jua"/>
                <a:ea typeface="Jua"/>
                <a:cs typeface="Jua"/>
                <a:sym typeface="Jua"/>
              </a:endParaRPr>
            </a:p>
          </p:txBody>
        </p:sp>
      </p:grpSp>
      <p:sp>
        <p:nvSpPr>
          <p:cNvPr id="150" name="Google Shape;150;p18"/>
          <p:cNvSpPr txBox="1"/>
          <p:nvPr>
            <p:ph type="title"/>
          </p:nvPr>
        </p:nvSpPr>
        <p:spPr>
          <a:xfrm>
            <a:off x="1434750" y="338575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900">
                <a:solidFill>
                  <a:srgbClr val="8329D3"/>
                </a:solidFill>
                <a:latin typeface="Alfa Slab One"/>
                <a:ea typeface="Alfa Slab One"/>
                <a:cs typeface="Alfa Slab One"/>
                <a:sym typeface="Alfa Slab One"/>
              </a:rPr>
              <a:t>Role List</a:t>
            </a:r>
            <a:endParaRPr sz="3900">
              <a:solidFill>
                <a:srgbClr val="8329D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4A7D6"/>
            </a:gs>
            <a:gs pos="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9"/>
          <p:cNvGrpSpPr/>
          <p:nvPr/>
        </p:nvGrpSpPr>
        <p:grpSpPr>
          <a:xfrm>
            <a:off x="0" y="0"/>
            <a:ext cx="1396500" cy="1396500"/>
            <a:chOff x="0" y="0"/>
            <a:chExt cx="1396500" cy="1396500"/>
          </a:xfrm>
        </p:grpSpPr>
        <p:sp>
          <p:nvSpPr>
            <p:cNvPr id="156" name="Google Shape;156;p19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Google Shape;158;p19"/>
          <p:cNvGrpSpPr/>
          <p:nvPr/>
        </p:nvGrpSpPr>
        <p:grpSpPr>
          <a:xfrm rot="10800000">
            <a:off x="7747500" y="3747000"/>
            <a:ext cx="1396500" cy="1396500"/>
            <a:chOff x="0" y="0"/>
            <a:chExt cx="1396500" cy="1396500"/>
          </a:xfrm>
        </p:grpSpPr>
        <p:sp>
          <p:nvSpPr>
            <p:cNvPr id="159" name="Google Shape;159;p19"/>
            <p:cNvSpPr/>
            <p:nvPr/>
          </p:nvSpPr>
          <p:spPr>
            <a:xfrm>
              <a:off x="0" y="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rgbClr val="D7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49150" y="249150"/>
              <a:ext cx="738300" cy="7383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D7ECFF">
                <a:alpha val="84430"/>
              </a:srgbClr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9"/>
          <p:cNvGrpSpPr/>
          <p:nvPr/>
        </p:nvGrpSpPr>
        <p:grpSpPr>
          <a:xfrm>
            <a:off x="0" y="3747000"/>
            <a:ext cx="1396500" cy="1396500"/>
            <a:chOff x="0" y="3747000"/>
            <a:chExt cx="1396500" cy="1396500"/>
          </a:xfrm>
        </p:grpSpPr>
        <p:sp>
          <p:nvSpPr>
            <p:cNvPr id="162" name="Google Shape;162;p19"/>
            <p:cNvSpPr/>
            <p:nvPr/>
          </p:nvSpPr>
          <p:spPr>
            <a:xfrm rot="-5400000">
              <a:off x="0" y="374700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 rot="-5400000">
              <a:off x="249152" y="415535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19"/>
          <p:cNvGrpSpPr/>
          <p:nvPr/>
        </p:nvGrpSpPr>
        <p:grpSpPr>
          <a:xfrm>
            <a:off x="7747500" y="0"/>
            <a:ext cx="1396500" cy="1396500"/>
            <a:chOff x="6312750" y="1040850"/>
            <a:chExt cx="1396500" cy="1396500"/>
          </a:xfrm>
        </p:grpSpPr>
        <p:sp>
          <p:nvSpPr>
            <p:cNvPr id="165" name="Google Shape;165;p19"/>
            <p:cNvSpPr/>
            <p:nvPr/>
          </p:nvSpPr>
          <p:spPr>
            <a:xfrm rot="5400000">
              <a:off x="6312750" y="1040850"/>
              <a:ext cx="1396500" cy="13965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rgbClr val="FFFFFF">
                <a:alpha val="79040"/>
              </a:srgbClr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 rot="5400000">
              <a:off x="6712498" y="1281395"/>
              <a:ext cx="747600" cy="747600"/>
            </a:xfrm>
            <a:prstGeom prst="halfFrame">
              <a:avLst>
                <a:gd fmla="val 17612" name="adj1"/>
                <a:gd fmla="val 18181" name="adj2"/>
              </a:avLst>
            </a:pr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7" name="Google Shape;16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564" y="1723188"/>
            <a:ext cx="3898870" cy="1697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틱택토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35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4241825" y="2540550"/>
            <a:ext cx="743400" cy="99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>
              <a:alpha val="79040"/>
            </a:srgbClr>
          </a:solidFill>
          <a:ln cap="flat" cmpd="sng" w="76200">
            <a:solidFill>
              <a:srgbClr val="FFA9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3288" y="1956375"/>
            <a:ext cx="3594762" cy="216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00" y="1956375"/>
            <a:ext cx="3605250" cy="216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1BFFF"/>
            </a:gs>
            <a:gs pos="51000">
              <a:srgbClr val="E2B7FF"/>
            </a:gs>
            <a:gs pos="100000">
              <a:srgbClr val="D7ECFF"/>
            </a:gs>
          </a:gsLst>
          <a:lin ang="5400012" scaled="0"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/>
          <p:nvPr/>
        </p:nvSpPr>
        <p:spPr>
          <a:xfrm>
            <a:off x="-132750" y="313650"/>
            <a:ext cx="9409500" cy="603300"/>
          </a:xfrm>
          <a:prstGeom prst="rect">
            <a:avLst/>
          </a:prstGeom>
          <a:solidFill>
            <a:srgbClr val="FFFFFF">
              <a:alpha val="658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 txBox="1"/>
          <p:nvPr>
            <p:ph type="title"/>
          </p:nvPr>
        </p:nvSpPr>
        <p:spPr>
          <a:xfrm>
            <a:off x="1434750" y="230000"/>
            <a:ext cx="6274500" cy="749700"/>
          </a:xfrm>
          <a:prstGeom prst="rect">
            <a:avLst/>
          </a:prstGeom>
          <a:effectLst>
            <a:outerShdw blurRad="57150" rotWithShape="0" algn="bl" dir="5400000" dist="66675">
              <a:srgbClr val="722DAE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700">
                <a:solidFill>
                  <a:srgbClr val="8329D3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틱택토 </a:t>
            </a:r>
            <a:r>
              <a:rPr b="1" lang="ko" sz="2900">
                <a:solidFill>
                  <a:srgbClr val="8329D3"/>
                </a:solidFill>
                <a:latin typeface="Nanum Gothic"/>
                <a:ea typeface="Nanum Gothic"/>
                <a:cs typeface="Nanum Gothic"/>
                <a:sym typeface="Nanum Gothic"/>
              </a:rPr>
              <a:t>: 게임별 세부 역할</a:t>
            </a:r>
            <a:endParaRPr b="1" sz="3500">
              <a:solidFill>
                <a:srgbClr val="8329D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248550" y="1170150"/>
            <a:ext cx="8646900" cy="3738300"/>
          </a:xfrm>
          <a:prstGeom prst="roundRect">
            <a:avLst>
              <a:gd fmla="val 4413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209" y="1956375"/>
            <a:ext cx="3600716" cy="2165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21"/>
          <p:cNvGrpSpPr/>
          <p:nvPr/>
        </p:nvGrpSpPr>
        <p:grpSpPr>
          <a:xfrm>
            <a:off x="4241825" y="1178017"/>
            <a:ext cx="4101374" cy="3764176"/>
            <a:chOff x="4241825" y="1178017"/>
            <a:chExt cx="4101374" cy="3764176"/>
          </a:xfrm>
        </p:grpSpPr>
        <p:sp>
          <p:nvSpPr>
            <p:cNvPr id="187" name="Google Shape;187;p21"/>
            <p:cNvSpPr/>
            <p:nvPr/>
          </p:nvSpPr>
          <p:spPr>
            <a:xfrm>
              <a:off x="4241825" y="2540550"/>
              <a:ext cx="743400" cy="9975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FFFFF">
                <a:alpha val="79040"/>
              </a:srgbClr>
            </a:solidFill>
            <a:ln cap="flat" cmpd="sng" w="76200">
              <a:solidFill>
                <a:srgbClr val="FFA9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8" name="Google Shape;188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421524" y="3194299"/>
              <a:ext cx="2921675" cy="17478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421524" y="1178017"/>
              <a:ext cx="2921675" cy="175520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F3DAFF"/>
      </a:dk1>
      <a:lt1>
        <a:srgbClr val="FFFFFF"/>
      </a:lt1>
      <a:dk2>
        <a:srgbClr val="595959"/>
      </a:dk2>
      <a:lt2>
        <a:srgbClr val="EEEEEE"/>
      </a:lt2>
      <a:accent1>
        <a:srgbClr val="3380FF"/>
      </a:accent1>
      <a:accent2>
        <a:srgbClr val="FFBB53"/>
      </a:accent2>
      <a:accent3>
        <a:srgbClr val="C28BE7"/>
      </a:accent3>
      <a:accent4>
        <a:srgbClr val="686868"/>
      </a:accent4>
      <a:accent5>
        <a:srgbClr val="D7B6FF"/>
      </a:accent5>
      <a:accent6>
        <a:srgbClr val="FFEDB7"/>
      </a:accent6>
      <a:hlink>
        <a:srgbClr val="C2F1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